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7" r:id="rId4"/>
  </p:sldMasterIdLst>
  <p:sldIdLst>
    <p:sldId id="256" r:id="rId5"/>
    <p:sldId id="258" r:id="rId6"/>
    <p:sldId id="259" r:id="rId7"/>
    <p:sldId id="263" r:id="rId8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4660"/>
  </p:normalViewPr>
  <p:slideViewPr>
    <p:cSldViewPr snapToGrid="0">
      <p:cViewPr>
        <p:scale>
          <a:sx n="50" d="100"/>
          <a:sy n="50" d="100"/>
        </p:scale>
        <p:origin x="33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in Title Slide - Plain Background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>
            <a:extLst>
              <a:ext uri="{FF2B5EF4-FFF2-40B4-BE49-F238E27FC236}">
                <a16:creationId xmlns:a16="http://schemas.microsoft.com/office/drawing/2014/main" id="{C734479F-5ABD-29C2-56CF-50A46A699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7899" y="6468430"/>
            <a:ext cx="216217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r" eaLnBrk="1" hangingPunct="1"/>
            <a:r>
              <a:rPr lang="en-GB" altLang="en-US" sz="2200" dirty="0">
                <a:solidFill>
                  <a:schemeClr val="tx2"/>
                </a:solidFill>
                <a:latin typeface="Aptos Light" panose="020B0004020202020204" pitchFamily="34" charset="0"/>
              </a:rPr>
              <a:t>achilles.com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46E15D-E307-285B-0F63-9592D3CE36B4}"/>
              </a:ext>
            </a:extLst>
          </p:cNvPr>
          <p:cNvCxnSpPr/>
          <p:nvPr/>
        </p:nvCxnSpPr>
        <p:spPr>
          <a:xfrm>
            <a:off x="214545" y="5259070"/>
            <a:ext cx="46497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14546" y="4027715"/>
            <a:ext cx="4477199" cy="1085129"/>
          </a:xfrm>
        </p:spPr>
        <p:txBody>
          <a:bodyPr anchor="t">
            <a:normAutofit/>
          </a:bodyPr>
          <a:lstStyle>
            <a:lvl1pPr algn="l">
              <a:defRPr sz="2400" spc="300"/>
            </a:lvl1pPr>
          </a:lstStyle>
          <a:p>
            <a:r>
              <a:rPr lang="en-US" dirty="0"/>
              <a:t>EDIT MAIN HEADER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4546" y="5405300"/>
            <a:ext cx="4649631" cy="729867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600"/>
              </a:spcBef>
              <a:buNone/>
              <a:defRPr sz="2400" b="0" i="1">
                <a:solidFill>
                  <a:schemeClr val="accent1"/>
                </a:solidFill>
                <a:latin typeface="Aptos Serif" panose="02020604070405020304" pitchFamily="18" charset="0"/>
                <a:cs typeface="Aptos Serif" panose="0202060407040502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Edit Subheading</a:t>
            </a:r>
          </a:p>
        </p:txBody>
      </p:sp>
      <p:sp>
        <p:nvSpPr>
          <p:cNvPr id="11" name="Text Placeholder 12">
            <a:extLst>
              <a:ext uri="{FF2B5EF4-FFF2-40B4-BE49-F238E27FC236}">
                <a16:creationId xmlns:a16="http://schemas.microsoft.com/office/drawing/2014/main" id="{1A00D247-2AE3-76EA-0B98-EBA19E2A90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4544" y="6196061"/>
            <a:ext cx="6962323" cy="544737"/>
          </a:xfrm>
        </p:spPr>
        <p:txBody>
          <a:bodyPr>
            <a:normAutofit/>
          </a:bodyPr>
          <a:lstStyle>
            <a:lvl1pPr marL="0" indent="0">
              <a:buNone/>
              <a:defRPr sz="1600" spc="3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AUTHOR -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12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D55246F-10F3-4ACC-B133-7B1A1B29967B}"/>
              </a:ext>
            </a:extLst>
          </p:cNvPr>
          <p:cNvSpPr txBox="1">
            <a:spLocks/>
          </p:cNvSpPr>
          <p:nvPr/>
        </p:nvSpPr>
        <p:spPr>
          <a:xfrm>
            <a:off x="7429501" y="6267452"/>
            <a:ext cx="4135439" cy="365125"/>
          </a:xfrm>
          <a:prstGeom prst="rect">
            <a:avLst/>
          </a:prstGeom>
        </p:spPr>
        <p:txBody>
          <a:bodyPr lIns="68580" tIns="34291" rIns="68580" bIns="34291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D70CDB51-5727-4E79-BE10-7BB8795432DC}" type="slidenum">
              <a:rPr lang="de-DE" sz="900" smtClean="0">
                <a:solidFill>
                  <a:schemeClr val="bg1"/>
                </a:solidFill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de-DE" sz="900">
              <a:solidFill>
                <a:schemeClr val="bg1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56676" y="1977128"/>
            <a:ext cx="10353261" cy="2387600"/>
          </a:xfrm>
        </p:spPr>
        <p:txBody>
          <a:bodyPr anchor="b"/>
          <a:lstStyle>
            <a:lvl1pPr algn="l"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56676" y="4456805"/>
            <a:ext cx="10353261" cy="1098423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tx2"/>
                </a:solidFill>
                <a:latin typeface="Aptos Serif" panose="02020604070405020304" pitchFamily="18" charset="0"/>
                <a:cs typeface="Aptos Serif" panose="02020604070405020304" pitchFamily="18" charset="0"/>
              </a:defRPr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AD654FBF-CC82-F893-0AAB-06707DCF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6675" y="6356352"/>
            <a:ext cx="2743200" cy="3651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fld id="{7B832125-FFB0-4CFF-961F-276321006BB7}" type="datetime1">
              <a:rPr lang="en-GB" smtClean="0"/>
              <a:t>05/08/2025</a:t>
            </a:fld>
            <a:endParaRPr lang="en-GB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1EC01F6C-AB66-F0AA-3889-63CE1A245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5905" y="6356352"/>
            <a:ext cx="4114800" cy="365125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GB"/>
              <a:t>© Achilles Information Limited | Confidential</a:t>
            </a:r>
          </a:p>
        </p:txBody>
      </p:sp>
      <p:sp>
        <p:nvSpPr>
          <p:cNvPr id="20" name="Slide Number Placeholder 19">
            <a:extLst>
              <a:ext uri="{FF2B5EF4-FFF2-40B4-BE49-F238E27FC236}">
                <a16:creationId xmlns:a16="http://schemas.microsoft.com/office/drawing/2014/main" id="{4FBC06FA-9C27-318F-5E69-6138576E3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399336" cy="365125"/>
          </a:xfrm>
        </p:spPr>
        <p:txBody>
          <a:bodyPr/>
          <a:lstStyle/>
          <a:p>
            <a:fld id="{6FD2208F-E388-4B39-BE73-4AAF4C28DED4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F4CBE42-1551-DE70-2898-6CD698BCD8A5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2B5AC58D-8710-3BDE-B07B-848D535F55CB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EFB22BC-8100-3C38-A2D6-F336E5753BB4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A1013392-E4A3-B102-7ED5-21660D353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F78D210-0D30-C93F-8D1F-62222639093C}"/>
              </a:ext>
            </a:extLst>
          </p:cNvPr>
          <p:cNvCxnSpPr>
            <a:cxnSpLocks/>
          </p:cNvCxnSpPr>
          <p:nvPr/>
        </p:nvCxnSpPr>
        <p:spPr>
          <a:xfrm>
            <a:off x="656676" y="6267450"/>
            <a:ext cx="10353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494A18C6-98DA-CB45-3617-164D61C1FD34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F01303-B6BE-24C8-4486-2E16E68D2DD2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B25482F-FE15-72FA-6C0D-31BA20BA0129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8E02A25-BCEE-AB87-E1F0-AFD221063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BFAAC5E-B76E-EBC9-5EC3-EAC801B09BEA}"/>
              </a:ext>
            </a:extLst>
          </p:cNvPr>
          <p:cNvCxnSpPr>
            <a:cxnSpLocks/>
          </p:cNvCxnSpPr>
          <p:nvPr/>
        </p:nvCxnSpPr>
        <p:spPr>
          <a:xfrm>
            <a:off x="656676" y="6267450"/>
            <a:ext cx="103532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960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text and sub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56675" y="1462507"/>
            <a:ext cx="10876564" cy="4650061"/>
          </a:xfrm>
        </p:spPr>
        <p:txBody>
          <a:bodyPr/>
          <a:lstStyle>
            <a:lvl1pPr marL="342891" indent="-342891">
              <a:buClr>
                <a:schemeClr val="accent3"/>
              </a:buClr>
              <a:buFont typeface="Arial" panose="020B0604020202020204" pitchFamily="34" charset="0"/>
              <a:buChar char="•"/>
              <a:defRPr sz="2000" baseline="0">
                <a:latin typeface="+mn-lt"/>
              </a:defRPr>
            </a:lvl1pPr>
            <a:lvl2pPr marL="600060" indent="-257168">
              <a:buClr>
                <a:schemeClr val="accent3"/>
              </a:buClr>
              <a:buFont typeface="Wingdings" panose="05000000000000000000" pitchFamily="2" charset="2"/>
              <a:buChar char="§"/>
              <a:defRPr sz="1600" b="0">
                <a:latin typeface="+mn-lt"/>
              </a:defRPr>
            </a:lvl2pPr>
            <a:lvl3pPr marL="685783" indent="0">
              <a:buNone/>
              <a:defRPr/>
            </a:lvl3pPr>
          </a:lstStyle>
          <a:p>
            <a:pPr marL="171446" marR="0" lvl="0" indent="-171446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Click to edit Master text styles</a:t>
            </a:r>
          </a:p>
          <a:p>
            <a:pPr marL="171446" marR="0" lvl="1" indent="-171446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Second level</a:t>
            </a:r>
          </a:p>
          <a:p>
            <a:pPr marL="171446" marR="0" lvl="2" indent="-171446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Third level</a:t>
            </a:r>
          </a:p>
          <a:p>
            <a:pPr marL="171446" marR="0" lvl="3" indent="-171446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Fourth level</a:t>
            </a:r>
          </a:p>
          <a:p>
            <a:pPr marL="171446" marR="0" lvl="4" indent="-171446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Fifth level</a:t>
            </a:r>
            <a:endParaRPr kumimoji="0" lang="en-US" sz="2100" b="0" i="0" u="none" strike="noStrike" kern="1200" cap="none" spc="0" normalizeH="0" baseline="0" noProof="0" dirty="0">
              <a:ln>
                <a:noFill/>
              </a:ln>
              <a:solidFill>
                <a:srgbClr val="426E6D"/>
              </a:solidFill>
              <a:effectLst/>
              <a:uLnTx/>
              <a:uFillTx/>
              <a:latin typeface="Aptos"/>
              <a:ea typeface="+mn-ea"/>
              <a:cs typeface="+mn-cs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658266" y="1054040"/>
            <a:ext cx="5318743" cy="326541"/>
          </a:xfrm>
        </p:spPr>
        <p:txBody>
          <a:bodyPr anchor="t" anchorCtr="0">
            <a:noAutofit/>
          </a:bodyPr>
          <a:lstStyle>
            <a:lvl1pPr marL="0" indent="0">
              <a:buNone/>
              <a:defRPr sz="2000" b="0" i="1">
                <a:solidFill>
                  <a:schemeClr val="accent1"/>
                </a:solidFill>
                <a:latin typeface="Aptos Serif" panose="02020604070405020304" pitchFamily="18" charset="0"/>
                <a:cs typeface="Aptos Serif" panose="02020604070405020304" pitchFamily="18" charset="0"/>
              </a:defRPr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6675" y="552829"/>
            <a:ext cx="9559636" cy="479701"/>
          </a:xfrm>
        </p:spPr>
        <p:txBody>
          <a:bodyPr>
            <a:noAutofit/>
          </a:bodyPr>
          <a:lstStyle>
            <a:lvl1pPr>
              <a:defRPr sz="2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7215F-098E-37DA-32B8-4786BB52DC0A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656675" y="6356352"/>
            <a:ext cx="2743200" cy="365125"/>
          </a:xfrm>
        </p:spPr>
        <p:txBody>
          <a:bodyPr/>
          <a:lstStyle/>
          <a:p>
            <a:fld id="{11CC06A3-9735-48E3-8D39-5A96E9E5177E}" type="datetime1">
              <a:rPr lang="en-GB" smtClean="0"/>
              <a:t>05/08/2025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5CA14B-E15D-7D84-D009-6C5E8726BDC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© Achilles Information Limited |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8B889D6-7AAF-F21B-5296-3E2824DDD8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8790039" y="6335488"/>
            <a:ext cx="2743200" cy="365125"/>
          </a:xfrm>
        </p:spPr>
        <p:txBody>
          <a:bodyPr/>
          <a:lstStyle/>
          <a:p>
            <a:fld id="{6FD2208F-E388-4B39-BE73-4AAF4C28DED4}" type="slidenum">
              <a:rPr lang="en-GB" smtClean="0"/>
              <a:t>‹#›</a:t>
            </a:fld>
            <a:endParaRPr lang="en-GB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E9EC2F38-9679-2FD0-99EC-4D196634D48A}"/>
              </a:ext>
            </a:extLst>
          </p:cNvPr>
          <p:cNvCxnSpPr>
            <a:cxnSpLocks/>
          </p:cNvCxnSpPr>
          <p:nvPr/>
        </p:nvCxnSpPr>
        <p:spPr>
          <a:xfrm>
            <a:off x="656675" y="6230837"/>
            <a:ext cx="108765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C875DA1-F045-8E85-DD7F-D6349E275FB1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636EE2D5-B8B1-A269-14E7-58B43B0E680F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8F75B87-8450-CA82-E092-81FF196306E8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B9C0CB2B-304C-6FBC-1B07-BB1969CDAA2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7F8F0BF2-FC3E-E22A-DE4C-51A580A845AC}"/>
              </a:ext>
            </a:extLst>
          </p:cNvPr>
          <p:cNvCxnSpPr>
            <a:cxnSpLocks/>
          </p:cNvCxnSpPr>
          <p:nvPr/>
        </p:nvCxnSpPr>
        <p:spPr>
          <a:xfrm>
            <a:off x="656675" y="6230837"/>
            <a:ext cx="108765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3A727E-E6B3-71B3-B7B2-1945C0118C6B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AFA427-A30C-3B55-195F-389CC7682888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62EE1F9-311D-CD36-EE35-9B536CED804E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39ECA88E-4ACA-4C80-B269-FC97C7791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418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3 x columns - 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7198" y="585491"/>
            <a:ext cx="9164724" cy="629662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60301" y="1689627"/>
            <a:ext cx="3672000" cy="4807249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400">
                <a:latin typeface="+mj-lt"/>
              </a:defRPr>
            </a:lvl1pPr>
            <a:lvl2pPr>
              <a:lnSpc>
                <a:spcPct val="114000"/>
              </a:lnSpc>
              <a:spcBef>
                <a:spcPts val="600"/>
              </a:spcBef>
              <a:defRPr sz="1600"/>
            </a:lvl2pPr>
            <a:lvl3pPr>
              <a:lnSpc>
                <a:spcPct val="114000"/>
              </a:lnSpc>
              <a:spcBef>
                <a:spcPts val="600"/>
              </a:spcBef>
              <a:defRPr sz="1400"/>
            </a:lvl3pPr>
            <a:lvl4pPr>
              <a:lnSpc>
                <a:spcPct val="114000"/>
              </a:lnSpc>
              <a:spcBef>
                <a:spcPts val="600"/>
              </a:spcBef>
              <a:defRPr sz="1200"/>
            </a:lvl4pPr>
            <a:lvl5pPr>
              <a:lnSpc>
                <a:spcPct val="114000"/>
              </a:lnSpc>
              <a:spcBef>
                <a:spcPts val="600"/>
              </a:spcBef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139605" y="1654141"/>
            <a:ext cx="3672000" cy="4833299"/>
          </a:xfrm>
          <a:ln w="12700">
            <a:noFill/>
          </a:ln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400">
                <a:latin typeface="+mj-lt"/>
              </a:defRPr>
            </a:lvl1pPr>
            <a:lvl2pPr>
              <a:lnSpc>
                <a:spcPct val="114000"/>
              </a:lnSpc>
              <a:spcBef>
                <a:spcPts val="600"/>
              </a:spcBef>
              <a:defRPr sz="1600"/>
            </a:lvl2pPr>
            <a:lvl3pPr>
              <a:lnSpc>
                <a:spcPct val="114000"/>
              </a:lnSpc>
              <a:spcBef>
                <a:spcPts val="600"/>
              </a:spcBef>
              <a:defRPr sz="1400"/>
            </a:lvl3pPr>
            <a:lvl4pPr>
              <a:lnSpc>
                <a:spcPct val="114000"/>
              </a:lnSpc>
              <a:spcBef>
                <a:spcPts val="600"/>
              </a:spcBef>
              <a:defRPr sz="1200"/>
            </a:lvl4pPr>
            <a:lvl5pPr>
              <a:lnSpc>
                <a:spcPct val="114000"/>
              </a:lnSpc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349953" y="1680191"/>
            <a:ext cx="3672000" cy="4807250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400">
                <a:latin typeface="+mj-lt"/>
              </a:defRPr>
            </a:lvl1pPr>
            <a:lvl2pPr>
              <a:lnSpc>
                <a:spcPct val="114000"/>
              </a:lnSpc>
              <a:spcBef>
                <a:spcPts val="600"/>
              </a:spcBef>
              <a:defRPr sz="1600"/>
            </a:lvl2pPr>
            <a:lvl3pPr>
              <a:lnSpc>
                <a:spcPct val="114000"/>
              </a:lnSpc>
              <a:spcBef>
                <a:spcPts val="600"/>
              </a:spcBef>
              <a:defRPr sz="1400"/>
            </a:lvl3pPr>
            <a:lvl4pPr>
              <a:lnSpc>
                <a:spcPct val="114000"/>
              </a:lnSpc>
              <a:spcBef>
                <a:spcPts val="600"/>
              </a:spcBef>
              <a:defRPr sz="1200"/>
            </a:lvl4pPr>
            <a:lvl5pPr>
              <a:lnSpc>
                <a:spcPct val="114000"/>
              </a:lnSpc>
              <a:spcBef>
                <a:spcPts val="600"/>
              </a:spcBef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1"/>
          </p:nvPr>
        </p:nvSpPr>
        <p:spPr>
          <a:xfrm>
            <a:off x="567197" y="1250636"/>
            <a:ext cx="11251304" cy="403506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600"/>
              </a:spcBef>
              <a:buNone/>
              <a:defRPr sz="1800" b="1" i="1">
                <a:solidFill>
                  <a:schemeClr val="accent1"/>
                </a:solidFill>
                <a:latin typeface="Aptos Serif" panose="02020604070405020304" pitchFamily="18" charset="0"/>
                <a:cs typeface="Aptos Serif" panose="02020604070405020304" pitchFamily="18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6613567-26B2-6BB0-EE1D-B36CB8CEA026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560301" y="6340477"/>
            <a:ext cx="2743200" cy="365125"/>
          </a:xfrm>
        </p:spPr>
        <p:txBody>
          <a:bodyPr/>
          <a:lstStyle/>
          <a:p>
            <a:fld id="{11CC06A3-9735-48E3-8D39-5A96E9E5177E}" type="datetime1">
              <a:rPr lang="en-GB" smtClean="0"/>
              <a:t>05/08/2025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D85EC7-9172-7E99-B292-FAB40707277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/>
              <a:t>© Achilles Information Limited | Confidential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114C0B-7370-97EC-AC9C-F0ECCABF6BD3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9068405" y="6340476"/>
            <a:ext cx="2743200" cy="365125"/>
          </a:xfrm>
        </p:spPr>
        <p:txBody>
          <a:bodyPr/>
          <a:lstStyle/>
          <a:p>
            <a:fld id="{6FD2208F-E388-4B39-BE73-4AAF4C28DED4}" type="slidenum">
              <a:rPr lang="en-GB" smtClean="0"/>
              <a:t>‹#›</a:t>
            </a:fld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AB38D2E-EAED-53CE-9BE3-DD6BAC4B6D53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7BFAFC5-6C69-87B2-2F3C-64C5EE59692D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585FF3BC-9639-0E4F-B225-44CEC0788916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E07B345-7E91-DEA3-5674-A0C65A26FE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A05461B-FA31-F9B9-CC63-D76CB3217F96}"/>
              </a:ext>
            </a:extLst>
          </p:cNvPr>
          <p:cNvGrpSpPr/>
          <p:nvPr/>
        </p:nvGrpSpPr>
        <p:grpSpPr>
          <a:xfrm>
            <a:off x="1" y="198591"/>
            <a:ext cx="11589775" cy="421454"/>
            <a:chOff x="-1" y="198591"/>
            <a:chExt cx="11589775" cy="42145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2E7C789-3ABA-73D6-1BA9-ECE067812FAB}"/>
                </a:ext>
              </a:extLst>
            </p:cNvPr>
            <p:cNvSpPr/>
            <p:nvPr/>
          </p:nvSpPr>
          <p:spPr>
            <a:xfrm>
              <a:off x="-1" y="353228"/>
              <a:ext cx="9724103" cy="13491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2733025A-7B70-9785-065E-29002D1FC357}"/>
                </a:ext>
              </a:extLst>
            </p:cNvPr>
            <p:cNvSpPr/>
            <p:nvPr/>
          </p:nvSpPr>
          <p:spPr>
            <a:xfrm>
              <a:off x="9645446" y="228087"/>
              <a:ext cx="391958" cy="39195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F2F0C6A3-33E7-C551-4C7A-BE7DBB585C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684774" y="198591"/>
              <a:ext cx="1905000" cy="381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9660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Map Head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B4613-1EA7-429F-795C-87E10044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755" y="6455933"/>
            <a:ext cx="41148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© Achilles Information Limited | Confidential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479E3-14DC-4192-A5B1-45979CF2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24360" y="6451963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FD2208F-E388-4B39-BE73-4AAF4C28DED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B7139-98D7-D602-7071-2D7A7143E48A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74033" y="40916"/>
            <a:ext cx="1905000" cy="380999"/>
          </a:xfrm>
          <a:prstGeom prst="rect">
            <a:avLst/>
          </a:prstGeom>
        </p:spPr>
      </p:pic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32B2A96E-23C0-0DD3-01FF-F57231D0FE6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9541885" y="594340"/>
            <a:ext cx="2225675" cy="295275"/>
          </a:xfrm>
        </p:spPr>
        <p:txBody>
          <a:bodyPr>
            <a:noAutofit/>
          </a:bodyPr>
          <a:lstStyle>
            <a:lvl1pPr marL="0" indent="0" algn="r">
              <a:buNone/>
              <a:defRPr sz="1600"/>
            </a:lvl1pPr>
          </a:lstStyle>
          <a:p>
            <a:pPr lvl="0"/>
            <a:r>
              <a:rPr lang="en-US" dirty="0"/>
              <a:t>achilles.com</a:t>
            </a:r>
            <a:endParaRPr lang="en-GB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FE75C8-E897-CCEB-42C5-B84EA7D98A5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774033" y="40916"/>
            <a:ext cx="1905000" cy="380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392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Slide - Map Footer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7">
            <a:extLst>
              <a:ext uri="{FF2B5EF4-FFF2-40B4-BE49-F238E27FC236}">
                <a16:creationId xmlns:a16="http://schemas.microsoft.com/office/drawing/2014/main" id="{699C92F6-455C-F803-89BD-8DFFCB38F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859" y="493488"/>
            <a:ext cx="2162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r" eaLnBrk="1" hangingPunct="1"/>
            <a:r>
              <a:rPr lang="en-GB" altLang="en-US" sz="2000" dirty="0">
                <a:solidFill>
                  <a:schemeClr val="tx2"/>
                </a:solidFill>
                <a:latin typeface="Aptos Light" panose="020B0004020202020204" pitchFamily="34" charset="0"/>
              </a:rPr>
              <a:t>achilles.com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B4613-1EA7-429F-795C-87E10044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9755" y="6455933"/>
            <a:ext cx="41148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© Achilles Information Limited | Confidential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479E3-14DC-4192-A5B1-45979CF2F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35833" y="6446686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FD2208F-E388-4B39-BE73-4AAF4C28DED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B7139-98D7-D602-7071-2D7A7143E4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775" y="198591"/>
            <a:ext cx="1905000" cy="3810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DCD24E2-AEAD-7998-765F-5EAFD6E24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775" y="198591"/>
            <a:ext cx="1905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74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 - full p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56675" y="961295"/>
            <a:ext cx="10908192" cy="5151273"/>
          </a:xfrm>
        </p:spPr>
        <p:txBody>
          <a:bodyPr>
            <a:normAutofit/>
          </a:bodyPr>
          <a:lstStyle>
            <a:lvl1pPr marL="0" indent="0">
              <a:buClr>
                <a:srgbClr val="D62F32"/>
              </a:buClr>
              <a:buFont typeface="Courier New" panose="02070309020205020404" pitchFamily="49" charset="0"/>
              <a:buNone/>
              <a:defRPr sz="2000" baseline="0">
                <a:latin typeface="+mn-lt"/>
              </a:defRPr>
            </a:lvl1pPr>
            <a:lvl2pPr marL="0" indent="0">
              <a:buClr>
                <a:srgbClr val="D62F32"/>
              </a:buClr>
              <a:buFont typeface="Arial" panose="020B0604020202020204" pitchFamily="34" charset="0"/>
              <a:buChar char="•"/>
              <a:defRPr sz="2000" b="0">
                <a:latin typeface="+mn-lt"/>
              </a:defRPr>
            </a:lvl2pPr>
            <a:lvl3pPr marL="0" indent="0">
              <a:buFont typeface="Arial" panose="020B0604020202020204" pitchFamily="34" charset="0"/>
              <a:buChar char="•"/>
              <a:defRPr sz="2100"/>
            </a:lvl3pPr>
            <a:lvl4pPr marL="0" indent="0">
              <a:buFont typeface="Arial" panose="020B0604020202020204" pitchFamily="34" charset="0"/>
              <a:buChar char="•"/>
              <a:defRPr sz="2000"/>
            </a:lvl4pPr>
            <a:lvl5pPr marL="0" indent="0">
              <a:buFont typeface="Arial" panose="020B0604020202020204" pitchFamily="34" charset="0"/>
              <a:buChar char="•"/>
              <a:defRPr sz="1200"/>
            </a:lvl5pPr>
          </a:lstStyle>
          <a:p>
            <a:pPr marL="342891" marR="0" lvl="0" indent="-342891" algn="l" defTabSz="685783" rtl="0" eaLnBrk="1" fontAlgn="base" latinLnBrk="0" hangingPunct="1">
              <a:lnSpc>
                <a:spcPct val="90000"/>
              </a:lnSpc>
              <a:spcBef>
                <a:spcPts val="751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426E6D"/>
                </a:solidFill>
                <a:effectLst/>
                <a:uLnTx/>
                <a:uFillTx/>
                <a:latin typeface="Aptos"/>
                <a:ea typeface="+mn-ea"/>
                <a:cs typeface="+mn-cs"/>
              </a:rPr>
              <a:t>Click to edit Master text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56675" y="315433"/>
            <a:ext cx="9559636" cy="479701"/>
          </a:xfrm>
        </p:spPr>
        <p:txBody>
          <a:bodyPr>
            <a:noAutofit/>
          </a:bodyPr>
          <a:lstStyle>
            <a:lvl1pPr>
              <a:defRPr sz="1800" spc="3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E58F37-4517-AAEF-7537-A7345444B3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6675" y="6356352"/>
            <a:ext cx="2743200" cy="365125"/>
          </a:xfrm>
        </p:spPr>
        <p:txBody>
          <a:bodyPr/>
          <a:lstStyle/>
          <a:p>
            <a:fld id="{11CC06A3-9735-48E3-8D39-5A96E9E5177E}" type="datetime1">
              <a:rPr lang="en-GB" smtClean="0"/>
              <a:t>05/08/2025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486B698-E679-4E81-8370-9FC1D7E5F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Achilles Information Limited | Confidential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B010788-AE62-D9EF-F8D7-3AC479149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1" y="6356352"/>
            <a:ext cx="2954268" cy="365125"/>
          </a:xfrm>
        </p:spPr>
        <p:txBody>
          <a:bodyPr/>
          <a:lstStyle/>
          <a:p>
            <a:fld id="{6FD2208F-E388-4B39-BE73-4AAF4C28DED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extBox 7">
            <a:extLst>
              <a:ext uri="{FF2B5EF4-FFF2-40B4-BE49-F238E27FC236}">
                <a16:creationId xmlns:a16="http://schemas.microsoft.com/office/drawing/2014/main" id="{ECF26054-CD1B-384A-7774-8910E9A64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859" y="502724"/>
            <a:ext cx="2162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r" eaLnBrk="1" hangingPunct="1"/>
            <a:r>
              <a:rPr lang="en-GB" altLang="en-US" sz="2000" dirty="0">
                <a:solidFill>
                  <a:schemeClr val="tx2"/>
                </a:solidFill>
                <a:latin typeface="Aptos Light" panose="020B0004020202020204" pitchFamily="34" charset="0"/>
              </a:rPr>
              <a:t>achilles.com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93AF29-EECA-5A8D-B529-C23EF9DC60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775" y="198591"/>
            <a:ext cx="1905000" cy="381000"/>
          </a:xfrm>
          <a:prstGeom prst="rect">
            <a:avLst/>
          </a:prstGeom>
        </p:spPr>
      </p:pic>
      <p:sp>
        <p:nvSpPr>
          <p:cNvPr id="4" name="TextBox 7">
            <a:extLst>
              <a:ext uri="{FF2B5EF4-FFF2-40B4-BE49-F238E27FC236}">
                <a16:creationId xmlns:a16="http://schemas.microsoft.com/office/drawing/2014/main" id="{77713B6C-9BCD-740F-17B9-A779EC6C6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6859" y="502724"/>
            <a:ext cx="21621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Helvetica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Helvetica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Helvetica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Helvetica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Helvetica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itchFamily="2" charset="0"/>
              </a:defRPr>
            </a:lvl9pPr>
          </a:lstStyle>
          <a:p>
            <a:pPr algn="r" eaLnBrk="1" hangingPunct="1"/>
            <a:r>
              <a:rPr lang="en-GB" altLang="en-US" sz="2000" dirty="0">
                <a:solidFill>
                  <a:schemeClr val="tx2"/>
                </a:solidFill>
                <a:latin typeface="Aptos Light" panose="020B0004020202020204" pitchFamily="34" charset="0"/>
              </a:rPr>
              <a:t>achilles.com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DE720B-5BA7-430C-C286-845543345A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775" y="198591"/>
            <a:ext cx="1905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27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3C8A57C-20A1-C883-D316-299F13B27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MAIN 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AC018-3E0C-CCE3-34FC-5CD3CACEE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096229-90EA-93B8-0195-BA58E8EE0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11CC06A3-9735-48E3-8D39-5A96E9E5177E}" type="datetime1">
              <a:rPr lang="en-GB" smtClean="0"/>
              <a:t>05/08/2025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F6860-5D24-70B1-58A6-F5A8D8DD2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GB"/>
              <a:t>© Achilles Information Limited |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074F-DDDB-2B27-C8CE-1A54864048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FD2208F-E388-4B39-BE73-4AAF4C28DE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76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90" r:id="rId2"/>
    <p:sldLayoutId id="2147483992" r:id="rId3"/>
    <p:sldLayoutId id="2147483994" r:id="rId4"/>
    <p:sldLayoutId id="2147483997" r:id="rId5"/>
    <p:sldLayoutId id="2147483998" r:id="rId6"/>
    <p:sldLayoutId id="2147484002" r:id="rId7"/>
  </p:sldLayoutIdLst>
  <p:hf sldNum="0" hdr="0" dt="0"/>
  <p:txStyles>
    <p:titleStyle>
      <a:lvl1pPr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2pPr>
      <a:lvl3pPr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3pPr>
      <a:lvl4pPr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4pPr>
      <a:lvl5pPr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5pPr>
      <a:lvl6pPr marL="457189"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6pPr>
      <a:lvl7pPr marL="914377"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7pPr>
      <a:lvl8pPr marL="1371566"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8pPr>
      <a:lvl9pPr marL="1828754" algn="l" defTabSz="68578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venirNext LT Pro Bold" panose="020B0504020202020204" pitchFamily="34" charset="0"/>
        </a:defRPr>
      </a:lvl9pPr>
    </p:titleStyle>
    <p:bodyStyle>
      <a:lvl1pPr marL="171446" indent="-171446" algn="l" defTabSz="685783" rtl="0" eaLnBrk="1" fontAlgn="base" hangingPunct="1">
        <a:lnSpc>
          <a:spcPct val="90000"/>
        </a:lnSpc>
        <a:spcBef>
          <a:spcPts val="751"/>
        </a:spcBef>
        <a:spcAft>
          <a:spcPct val="0"/>
        </a:spcAft>
        <a:buFontTx/>
        <a:buBlip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</a:buBlip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83812-9433-FA53-4248-5070775609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Supplier Risk Heatmap Template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43DDA0-7C8B-CD3A-29FC-0BE9442D17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Version: August 2025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6ACF45-E083-DCED-22E7-3DC9F23AD2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GB" dirty="0"/>
              <a:t>Editable Template</a:t>
            </a:r>
          </a:p>
        </p:txBody>
      </p:sp>
    </p:spTree>
    <p:extLst>
      <p:ext uri="{BB962C8B-B14F-4D97-AF65-F5344CB8AC3E}">
        <p14:creationId xmlns:p14="http://schemas.microsoft.com/office/powerpoint/2010/main" val="674067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3095B2C-8507-F71B-36AA-849E01C6AF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189" indent="-457189">
              <a:buFont typeface="+mj-lt"/>
              <a:buAutoNum type="arabicPeriod"/>
            </a:pPr>
            <a:r>
              <a:rPr lang="en-GB" dirty="0"/>
              <a:t>Assess Risk Likelihood for each supplier (Unlikely → Very Likely).</a:t>
            </a:r>
          </a:p>
          <a:p>
            <a:pPr marL="457189" indent="-457189">
              <a:buFont typeface="+mj-lt"/>
              <a:buAutoNum type="arabicPeriod"/>
            </a:pPr>
            <a:r>
              <a:rPr lang="en-GB" dirty="0"/>
              <a:t>Assess Risk Severity (Low → High) based on service criticality and compliance impact.</a:t>
            </a:r>
          </a:p>
          <a:p>
            <a:pPr marL="457189" indent="-457189">
              <a:buFont typeface="+mj-lt"/>
              <a:buAutoNum type="arabicPeriod"/>
            </a:pPr>
            <a:r>
              <a:rPr lang="en-GB" dirty="0"/>
              <a:t>Plot each supplier in the heatmap quadrant and apply onboarding, audit, and contract strategy accordingly.</a:t>
            </a:r>
          </a:p>
          <a:p>
            <a:pPr marL="457189" indent="-457189">
              <a:buFont typeface="+mj-lt"/>
              <a:buAutoNum type="arabicPeriod"/>
            </a:pPr>
            <a:r>
              <a:rPr lang="en-GB" dirty="0"/>
              <a:t>Suggested quadrant actions are included as guidance.</a:t>
            </a:r>
          </a:p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5F93FC-49FE-06E1-8691-2CC63D74748C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56677" y="1032049"/>
            <a:ext cx="10771735" cy="161859"/>
          </a:xfrm>
        </p:spPr>
        <p:txBody>
          <a:bodyPr/>
          <a:lstStyle/>
          <a:p>
            <a:r>
              <a:rPr lang="en-GB" dirty="0"/>
              <a:t>Use this matrix to prioritise suppliers based on risk likelihood and severity.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0F109C6-9616-5675-9199-7A0AF696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use this template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EEE06-36CC-3983-D6C5-5E6C9DC3019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© Achilles Information Limited | Confidential</a:t>
            </a:r>
          </a:p>
        </p:txBody>
      </p:sp>
    </p:spTree>
    <p:extLst>
      <p:ext uri="{BB962C8B-B14F-4D97-AF65-F5344CB8AC3E}">
        <p14:creationId xmlns:p14="http://schemas.microsoft.com/office/powerpoint/2010/main" val="3285102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F3BB8AEE-983C-83DC-2212-B74455069C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982233"/>
              </p:ext>
            </p:extLst>
          </p:nvPr>
        </p:nvGraphicFramePr>
        <p:xfrm>
          <a:off x="657225" y="1462088"/>
          <a:ext cx="10875960" cy="250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5192">
                  <a:extLst>
                    <a:ext uri="{9D8B030D-6E8A-4147-A177-3AD203B41FA5}">
                      <a16:colId xmlns:a16="http://schemas.microsoft.com/office/drawing/2014/main" val="3046119203"/>
                    </a:ext>
                  </a:extLst>
                </a:gridCol>
                <a:gridCol w="2175192">
                  <a:extLst>
                    <a:ext uri="{9D8B030D-6E8A-4147-A177-3AD203B41FA5}">
                      <a16:colId xmlns:a16="http://schemas.microsoft.com/office/drawing/2014/main" val="2019252283"/>
                    </a:ext>
                  </a:extLst>
                </a:gridCol>
                <a:gridCol w="2175192">
                  <a:extLst>
                    <a:ext uri="{9D8B030D-6E8A-4147-A177-3AD203B41FA5}">
                      <a16:colId xmlns:a16="http://schemas.microsoft.com/office/drawing/2014/main" val="847655718"/>
                    </a:ext>
                  </a:extLst>
                </a:gridCol>
                <a:gridCol w="2175192">
                  <a:extLst>
                    <a:ext uri="{9D8B030D-6E8A-4147-A177-3AD203B41FA5}">
                      <a16:colId xmlns:a16="http://schemas.microsoft.com/office/drawing/2014/main" val="2214607357"/>
                    </a:ext>
                  </a:extLst>
                </a:gridCol>
                <a:gridCol w="2175192">
                  <a:extLst>
                    <a:ext uri="{9D8B030D-6E8A-4147-A177-3AD203B41FA5}">
                      <a16:colId xmlns:a16="http://schemas.microsoft.com/office/drawing/2014/main" val="2554462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sz="1100" dirty="0"/>
                        <a:t>Risk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Impact 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Example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Suggested 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71799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r>
                        <a:rPr sz="11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Critical suppliers with high disruption potential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Core infrastructure, regulated technical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Intensive due diligence, frequent monitoring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2183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sz="110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Stable but essential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Utilities, building systems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Maintain controls, periodic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68633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r>
                        <a:rPr sz="1100"/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Inconsistent but low-impact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Specialist consultants, event logistics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Short-term contracts, issue tracking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1188939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r>
                        <a:rPr sz="110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Transactional and low-risk suppliers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Office supplies, temp admin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 err="1"/>
                        <a:t>Standardised</a:t>
                      </a:r>
                      <a:r>
                        <a:rPr sz="1100" dirty="0"/>
                        <a:t> contracts, light onboarding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68720"/>
                  </a:ext>
                </a:extLst>
              </a:tr>
              <a:tr h="416560">
                <a:tc>
                  <a:txBody>
                    <a:bodyPr/>
                    <a:lstStyle/>
                    <a:p>
                      <a:r>
                        <a:rPr sz="11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Medium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Moderate exposure, business-critical if disrupted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/>
                        <a:t>Professional services, general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sz="1100" dirty="0"/>
                        <a:t>Risk-based onboarding, annual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9048119"/>
                  </a:ext>
                </a:extLst>
              </a:tr>
            </a:tbl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BA2B4B30-2119-DEAD-FDE7-DCCD11B35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 Quadrants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99F89-EDC1-9E0E-EEB0-E714803EF98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/>
              <a:t>© Achilles Information Limited | Confidential</a:t>
            </a:r>
          </a:p>
        </p:txBody>
      </p:sp>
    </p:spTree>
    <p:extLst>
      <p:ext uri="{BB962C8B-B14F-4D97-AF65-F5344CB8AC3E}">
        <p14:creationId xmlns:p14="http://schemas.microsoft.com/office/powerpoint/2010/main" val="493945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7670626"/>
              </p:ext>
            </p:extLst>
          </p:nvPr>
        </p:nvGraphicFramePr>
        <p:xfrm>
          <a:off x="1942903" y="753344"/>
          <a:ext cx="7831031" cy="4923961"/>
        </p:xfrm>
        <a:graphic>
          <a:graphicData uri="http://schemas.openxmlformats.org/drawingml/2006/table">
            <a:tbl>
              <a:tblPr/>
              <a:tblGrid>
                <a:gridCol w="1419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7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7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71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00455"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High</a:t>
                      </a: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05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2C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2C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0455"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Medium</a:t>
                      </a: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A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BC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2C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00455"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Low</a:t>
                      </a: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A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ACAB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620"/>
                        </a:lnSpc>
                        <a:defRPr/>
                      </a:pP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BC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547">
                <a:tc>
                  <a:txBody>
                    <a:bodyPr/>
                    <a:lstStyle/>
                    <a:p>
                      <a:pPr algn="ctr">
                        <a:lnSpc>
                          <a:spcPts val="3642"/>
                        </a:lnSpc>
                        <a:defRPr/>
                      </a:pP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Unlikely</a:t>
                      </a: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Likely</a:t>
                      </a:r>
                      <a:endParaRPr lang="en-US" sz="50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719"/>
                        </a:lnSpc>
                        <a:defRPr/>
                      </a:pPr>
                      <a:r>
                        <a:rPr lang="en-US" sz="2300" b="1" dirty="0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</a:rPr>
                        <a:t>Very</a:t>
                      </a:r>
                      <a:r>
                        <a:rPr lang="en-US" sz="2300" b="1" dirty="0">
                          <a:solidFill>
                            <a:srgbClr val="FFFFFF"/>
                          </a:solidFill>
                          <a:latin typeface="Aptos Bold"/>
                          <a:ea typeface="Aptos Bold"/>
                          <a:cs typeface="Aptos Bold"/>
                          <a:sym typeface="Aptos Bold"/>
                        </a:rPr>
                        <a:t> Likely</a:t>
                      </a:r>
                      <a:endParaRPr lang="en-US" sz="500" dirty="0"/>
                    </a:p>
                  </a:txBody>
                  <a:tcPr marL="86445" marR="86445" marT="86445" marB="86445" anchor="ctr">
                    <a:lnL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FF99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06C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AutoShape 3">
            <a:extLst>
              <a:ext uri="{FF2B5EF4-FFF2-40B4-BE49-F238E27FC236}">
                <a16:creationId xmlns:a16="http://schemas.microsoft.com/office/drawing/2014/main" id="{4EF4DB76-230D-0595-B382-AD6AF5CA7C38}"/>
              </a:ext>
            </a:extLst>
          </p:cNvPr>
          <p:cNvSpPr/>
          <p:nvPr/>
        </p:nvSpPr>
        <p:spPr>
          <a:xfrm>
            <a:off x="1845217" y="5837832"/>
            <a:ext cx="8026400" cy="0"/>
          </a:xfrm>
          <a:prstGeom prst="line">
            <a:avLst/>
          </a:prstGeom>
          <a:ln w="57150" cap="rnd">
            <a:solidFill>
              <a:srgbClr val="406C6B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 dirty="0"/>
          </a:p>
        </p:txBody>
      </p:sp>
      <p:sp>
        <p:nvSpPr>
          <p:cNvPr id="4" name="AutoShape 4">
            <a:extLst>
              <a:ext uri="{FF2B5EF4-FFF2-40B4-BE49-F238E27FC236}">
                <a16:creationId xmlns:a16="http://schemas.microsoft.com/office/drawing/2014/main" id="{FF2AE2C7-D92B-82E6-D2C0-424008140E89}"/>
              </a:ext>
            </a:extLst>
          </p:cNvPr>
          <p:cNvSpPr/>
          <p:nvPr/>
        </p:nvSpPr>
        <p:spPr>
          <a:xfrm flipV="1">
            <a:off x="1711736" y="753343"/>
            <a:ext cx="30256" cy="4641387"/>
          </a:xfrm>
          <a:prstGeom prst="line">
            <a:avLst/>
          </a:prstGeom>
          <a:ln w="76200" cap="rnd">
            <a:solidFill>
              <a:srgbClr val="406C6B"/>
            </a:solidFill>
            <a:prstDash val="solid"/>
            <a:headEnd type="none" w="sm" len="sm"/>
            <a:tailEnd type="arrow" w="med" len="sm"/>
          </a:ln>
        </p:spPr>
        <p:txBody>
          <a:bodyPr/>
          <a:lstStyle/>
          <a:p>
            <a:endParaRPr lang="en-GB"/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9511D2ED-76F4-DD1D-E0F2-89994B7C89C9}"/>
              </a:ext>
            </a:extLst>
          </p:cNvPr>
          <p:cNvSpPr txBox="1"/>
          <p:nvPr/>
        </p:nvSpPr>
        <p:spPr>
          <a:xfrm>
            <a:off x="5295924" y="5939433"/>
            <a:ext cx="2106541" cy="3063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600" b="1" dirty="0">
                <a:solidFill>
                  <a:srgbClr val="406C6B"/>
                </a:solidFill>
                <a:latin typeface="Avenir Bold"/>
                <a:ea typeface="Avenir Bold"/>
                <a:cs typeface="Avenir Bold"/>
                <a:sym typeface="Avenir Bold"/>
              </a:rPr>
              <a:t>Risk Likelihood</a:t>
            </a:r>
          </a:p>
        </p:txBody>
      </p:sp>
      <p:sp>
        <p:nvSpPr>
          <p:cNvPr id="6" name="TextBox 7">
            <a:extLst>
              <a:ext uri="{FF2B5EF4-FFF2-40B4-BE49-F238E27FC236}">
                <a16:creationId xmlns:a16="http://schemas.microsoft.com/office/drawing/2014/main" id="{DA2E79B8-554A-4A3D-2259-AD05ED5DB676}"/>
              </a:ext>
            </a:extLst>
          </p:cNvPr>
          <p:cNvSpPr txBox="1"/>
          <p:nvPr/>
        </p:nvSpPr>
        <p:spPr>
          <a:xfrm rot="-5400000">
            <a:off x="283776" y="2815030"/>
            <a:ext cx="2106541" cy="3063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600" b="1" dirty="0">
                <a:solidFill>
                  <a:srgbClr val="406C6B"/>
                </a:solidFill>
                <a:latin typeface="Avenir Bold"/>
                <a:ea typeface="Avenir Bold"/>
                <a:cs typeface="Avenir Bold"/>
                <a:sym typeface="Avenir Bold"/>
              </a:rPr>
              <a:t>Risk Severity</a:t>
            </a: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7452ECC8-033A-2EDD-7E2D-02BBA5ED6C7B}"/>
              </a:ext>
            </a:extLst>
          </p:cNvPr>
          <p:cNvSpPr txBox="1"/>
          <p:nvPr/>
        </p:nvSpPr>
        <p:spPr>
          <a:xfrm>
            <a:off x="3471339" y="3823466"/>
            <a:ext cx="2106541" cy="294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Basic Monitoring</a:t>
            </a:r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3E25EF49-B6EE-EBCF-A9EA-EE94278D3138}"/>
              </a:ext>
            </a:extLst>
          </p:cNvPr>
          <p:cNvSpPr txBox="1"/>
          <p:nvPr/>
        </p:nvSpPr>
        <p:spPr>
          <a:xfrm>
            <a:off x="5511019" y="2172041"/>
            <a:ext cx="2106541" cy="641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Assure</a:t>
            </a:r>
          </a:p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 Continuity</a:t>
            </a:r>
          </a:p>
        </p:txBody>
      </p:sp>
      <p:sp>
        <p:nvSpPr>
          <p:cNvPr id="9" name="TextBox 10">
            <a:extLst>
              <a:ext uri="{FF2B5EF4-FFF2-40B4-BE49-F238E27FC236}">
                <a16:creationId xmlns:a16="http://schemas.microsoft.com/office/drawing/2014/main" id="{06BB6CBC-56D2-6BCF-3DBE-AC2EBA4317A4}"/>
              </a:ext>
            </a:extLst>
          </p:cNvPr>
          <p:cNvSpPr txBox="1"/>
          <p:nvPr/>
        </p:nvSpPr>
        <p:spPr>
          <a:xfrm>
            <a:off x="3379884" y="979405"/>
            <a:ext cx="2106541" cy="641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Maintain </a:t>
            </a:r>
          </a:p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Controls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7D48EC2F-71CB-F5E3-2DC5-A9F96E1E00A7}"/>
              </a:ext>
            </a:extLst>
          </p:cNvPr>
          <p:cNvSpPr txBox="1"/>
          <p:nvPr/>
        </p:nvSpPr>
        <p:spPr>
          <a:xfrm>
            <a:off x="7667392" y="3492430"/>
            <a:ext cx="2106541" cy="64100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Assure</a:t>
            </a:r>
          </a:p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 Continuity</a:t>
            </a:r>
          </a:p>
        </p:txBody>
      </p:sp>
      <p:sp>
        <p:nvSpPr>
          <p:cNvPr id="11" name="TextBox 12">
            <a:extLst>
              <a:ext uri="{FF2B5EF4-FFF2-40B4-BE49-F238E27FC236}">
                <a16:creationId xmlns:a16="http://schemas.microsoft.com/office/drawing/2014/main" id="{5032FFA2-4F02-800C-B1F3-FEFD2A7168DF}"/>
              </a:ext>
            </a:extLst>
          </p:cNvPr>
          <p:cNvSpPr txBox="1"/>
          <p:nvPr/>
        </p:nvSpPr>
        <p:spPr>
          <a:xfrm>
            <a:off x="6100941" y="1015471"/>
            <a:ext cx="3339059" cy="2947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669"/>
              </a:lnSpc>
            </a:pPr>
            <a:r>
              <a:rPr lang="en-US" sz="1200" b="1" dirty="0">
                <a:solidFill>
                  <a:srgbClr val="FFFFFF"/>
                </a:solidFill>
                <a:latin typeface="Avenir Bold"/>
                <a:ea typeface="Avenir Bold"/>
                <a:cs typeface="Avenir Bold"/>
                <a:sym typeface="Avenir Bold"/>
              </a:rPr>
              <a:t>Intense Due Diligence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hilles Brand 2026">
  <a:themeElements>
    <a:clrScheme name="Achilles Brand 2026">
      <a:dk1>
        <a:srgbClr val="426E6D"/>
      </a:dk1>
      <a:lt1>
        <a:srgbClr val="FFFFFF"/>
      </a:lt1>
      <a:dk2>
        <a:srgbClr val="686868"/>
      </a:dk2>
      <a:lt2>
        <a:srgbClr val="BAD8CE"/>
      </a:lt2>
      <a:accent1>
        <a:srgbClr val="5DA38C"/>
      </a:accent1>
      <a:accent2>
        <a:srgbClr val="FDC058"/>
      </a:accent2>
      <a:accent3>
        <a:srgbClr val="D1BC80"/>
      </a:accent3>
      <a:accent4>
        <a:srgbClr val="AACABE"/>
      </a:accent4>
      <a:accent5>
        <a:srgbClr val="FEDAA0"/>
      </a:accent5>
      <a:accent6>
        <a:srgbClr val="E82C2E"/>
      </a:accent6>
      <a:hlink>
        <a:srgbClr val="426E6D"/>
      </a:hlink>
      <a:folHlink>
        <a:srgbClr val="E82C2E"/>
      </a:folHlink>
    </a:clrScheme>
    <a:fontScheme name="Achilles 2026">
      <a:majorFont>
        <a:latin typeface="Avenir Next LT Pro"/>
        <a:ea typeface=""/>
        <a:cs typeface=""/>
      </a:majorFont>
      <a:minorFont>
        <a:latin typeface="Apt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hilles Brand 2026" id="{BF4F33C9-3D4B-4558-A738-63AEE3A79E77}" vid="{CB61D482-95F4-4A5C-B43E-C1FB25A70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579C215250CB409655E8AE4904F25C" ma:contentTypeVersion="18" ma:contentTypeDescription="Create a new document." ma:contentTypeScope="" ma:versionID="b323ff632ef69f95720cbab0b5b1e668">
  <xsd:schema xmlns:xsd="http://www.w3.org/2001/XMLSchema" xmlns:xs="http://www.w3.org/2001/XMLSchema" xmlns:p="http://schemas.microsoft.com/office/2006/metadata/properties" xmlns:ns2="8fe8c90e-3b65-4ebc-a2e2-6e47aebad36d" xmlns:ns3="8524d49c-06df-44cd-8bac-e6099c9b76d7" targetNamespace="http://schemas.microsoft.com/office/2006/metadata/properties" ma:root="true" ma:fieldsID="fc55096b49c8eabc3aa8469fe84492fe" ns2:_="" ns3:_="">
    <xsd:import namespace="8fe8c90e-3b65-4ebc-a2e2-6e47aebad36d"/>
    <xsd:import namespace="8524d49c-06df-44cd-8bac-e6099c9b76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e8c90e-3b65-4ebc-a2e2-6e47aebad3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5a83ba6-d4fa-4455-8dc1-d2340f745cb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24d49c-06df-44cd-8bac-e6099c9b76d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d45d00-fc90-4e04-bfe0-3fc1a59c60c0}" ma:internalName="TaxCatchAll" ma:showField="CatchAllData" ma:web="8524d49c-06df-44cd-8bac-e6099c9b76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e8c90e-3b65-4ebc-a2e2-6e47aebad36d">
      <Terms xmlns="http://schemas.microsoft.com/office/infopath/2007/PartnerControls"/>
    </lcf76f155ced4ddcb4097134ff3c332f>
    <TaxCatchAll xmlns="8524d49c-06df-44cd-8bac-e6099c9b76d7" xsi:nil="true"/>
  </documentManagement>
</p:properties>
</file>

<file path=customXml/itemProps1.xml><?xml version="1.0" encoding="utf-8"?>
<ds:datastoreItem xmlns:ds="http://schemas.openxmlformats.org/officeDocument/2006/customXml" ds:itemID="{6A86240A-4E53-44C7-BAB6-5491A37E90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e8c90e-3b65-4ebc-a2e2-6e47aebad36d"/>
    <ds:schemaRef ds:uri="8524d49c-06df-44cd-8bac-e6099c9b76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0B2BD1D-6BCB-4A8E-8854-A9D5D09307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E8FEA0-AEC0-4F9B-8002-F6EC41B8C88E}">
  <ds:schemaRefs>
    <ds:schemaRef ds:uri="http://purl.org/dc/elements/1.1/"/>
    <ds:schemaRef ds:uri="http://purl.org/dc/terms/"/>
    <ds:schemaRef ds:uri="8fe8c90e-3b65-4ebc-a2e2-6e47aebad36d"/>
    <ds:schemaRef ds:uri="8524d49c-06df-44cd-8bac-e6099c9b76d7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41</TotalTime>
  <Words>216</Words>
  <Application>Microsoft Office PowerPoint</Application>
  <PresentationFormat>Widescreen</PresentationFormat>
  <Paragraphs>58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6" baseType="lpstr">
      <vt:lpstr>Aptos</vt:lpstr>
      <vt:lpstr>Aptos Bold</vt:lpstr>
      <vt:lpstr>Aptos Light</vt:lpstr>
      <vt:lpstr>Aptos Serif</vt:lpstr>
      <vt:lpstr>Arial</vt:lpstr>
      <vt:lpstr>Avenir Bold</vt:lpstr>
      <vt:lpstr>Avenir Next LT Pro</vt:lpstr>
      <vt:lpstr>AvenirNext LT Pro Bold</vt:lpstr>
      <vt:lpstr>Courier New</vt:lpstr>
      <vt:lpstr>Helvetica</vt:lpstr>
      <vt:lpstr>Wingdings</vt:lpstr>
      <vt:lpstr>Achilles Brand 2026</vt:lpstr>
      <vt:lpstr>Supplier Risk Heatmap Template</vt:lpstr>
      <vt:lpstr>How to use this template</vt:lpstr>
      <vt:lpstr>Example Quadrants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Frankie Kite</dc:creator>
  <cp:lastModifiedBy>Frankie Kite</cp:lastModifiedBy>
  <cp:revision>5</cp:revision>
  <dcterms:created xsi:type="dcterms:W3CDTF">2025-08-05T11:31:07Z</dcterms:created>
  <dcterms:modified xsi:type="dcterms:W3CDTF">2025-08-05T12:51:33Z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546446e-f4d0-49ef-9f46-ab67506002d3_Enabled">
    <vt:lpwstr>true</vt:lpwstr>
  </property>
  <property fmtid="{D5CDD505-2E9C-101B-9397-08002B2CF9AE}" pid="3" name="MSIP_Label_b546446e-f4d0-49ef-9f46-ab67506002d3_SetDate">
    <vt:lpwstr>2025-08-05T12:07:30Z</vt:lpwstr>
  </property>
  <property fmtid="{D5CDD505-2E9C-101B-9397-08002B2CF9AE}" pid="4" name="MSIP_Label_b546446e-f4d0-49ef-9f46-ab67506002d3_Method">
    <vt:lpwstr>Standard</vt:lpwstr>
  </property>
  <property fmtid="{D5CDD505-2E9C-101B-9397-08002B2CF9AE}" pid="5" name="MSIP_Label_b546446e-f4d0-49ef-9f46-ab67506002d3_Name">
    <vt:lpwstr>Internal</vt:lpwstr>
  </property>
  <property fmtid="{D5CDD505-2E9C-101B-9397-08002B2CF9AE}" pid="6" name="MSIP_Label_b546446e-f4d0-49ef-9f46-ab67506002d3_SiteId">
    <vt:lpwstr>35a67835-0690-44a9-bc6f-24388c71cb59</vt:lpwstr>
  </property>
  <property fmtid="{D5CDD505-2E9C-101B-9397-08002B2CF9AE}" pid="7" name="MSIP_Label_b546446e-f4d0-49ef-9f46-ab67506002d3_ActionId">
    <vt:lpwstr>5f8eb5f4-66ab-4df0-87b4-fbbc54dd4893</vt:lpwstr>
  </property>
  <property fmtid="{D5CDD505-2E9C-101B-9397-08002B2CF9AE}" pid="8" name="MSIP_Label_b546446e-f4d0-49ef-9f46-ab67506002d3_ContentBits">
    <vt:lpwstr>0</vt:lpwstr>
  </property>
  <property fmtid="{D5CDD505-2E9C-101B-9397-08002B2CF9AE}" pid="9" name="MSIP_Label_b546446e-f4d0-49ef-9f46-ab67506002d3_Tag">
    <vt:lpwstr>10, 3, 0, 1</vt:lpwstr>
  </property>
  <property fmtid="{D5CDD505-2E9C-101B-9397-08002B2CF9AE}" pid="10" name="ContentTypeId">
    <vt:lpwstr>0x01010080579C215250CB409655E8AE4904F25C</vt:lpwstr>
  </property>
  <property fmtid="{D5CDD505-2E9C-101B-9397-08002B2CF9AE}" pid="11" name="MediaServiceImageTags">
    <vt:lpwstr/>
  </property>
</Properties>
</file>